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581" r:id="rId2"/>
    <p:sldId id="578" r:id="rId3"/>
    <p:sldId id="459" r:id="rId4"/>
    <p:sldId id="501" r:id="rId5"/>
    <p:sldId id="595" r:id="rId6"/>
    <p:sldId id="597" r:id="rId7"/>
    <p:sldId id="602" r:id="rId8"/>
    <p:sldId id="605" r:id="rId9"/>
    <p:sldId id="604"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6" autoAdjust="0"/>
    <p:restoredTop sz="91342" autoAdjust="0"/>
  </p:normalViewPr>
  <p:slideViewPr>
    <p:cSldViewPr>
      <p:cViewPr varScale="1">
        <p:scale>
          <a:sx n="118" d="100"/>
          <a:sy n="118" d="100"/>
        </p:scale>
        <p:origin x="472" y="1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12/22/17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64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6:1-11</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dirty="0">
                <a:solidFill>
                  <a:schemeClr val="bg1"/>
                </a:solidFill>
                <a:latin typeface="Times New Roman" charset="0"/>
                <a:ea typeface="Arial" charset="0"/>
              </a:rPr>
              <a:t>6 </a:t>
            </a:r>
            <a:r>
              <a:rPr lang="en-AU" sz="3200" dirty="0">
                <a:solidFill>
                  <a:schemeClr val="bg1"/>
                </a:solidFill>
                <a:latin typeface="Times New Roman" charset="0"/>
                <a:ea typeface="Arial" charset="0"/>
              </a:rPr>
              <a:t>When one of you has a grievance against another, does he dare go to law before the unrighteous instead of the saints?  </a:t>
            </a:r>
            <a:r>
              <a:rPr lang="en-AU" sz="3200" b="1" baseline="30000" dirty="0">
                <a:solidFill>
                  <a:schemeClr val="bg1"/>
                </a:solidFill>
                <a:latin typeface="Times New Roman" charset="0"/>
                <a:ea typeface="Arial" charset="0"/>
              </a:rPr>
              <a:t>2 </a:t>
            </a:r>
            <a:r>
              <a:rPr lang="en-AU" sz="3200" dirty="0">
                <a:solidFill>
                  <a:schemeClr val="bg1"/>
                </a:solidFill>
                <a:latin typeface="Times New Roman" charset="0"/>
                <a:ea typeface="Arial" charset="0"/>
              </a:rPr>
              <a:t>Or do you not know that the saints will judge the world?  And if the world is to be judged by you, are you incompetent to try trivial cases?  </a:t>
            </a:r>
            <a:r>
              <a:rPr lang="en-AU" sz="3200" b="1" baseline="30000" dirty="0">
                <a:solidFill>
                  <a:schemeClr val="bg1"/>
                </a:solidFill>
                <a:latin typeface="Times New Roman" charset="0"/>
                <a:ea typeface="Arial" charset="0"/>
              </a:rPr>
              <a:t>3 </a:t>
            </a:r>
            <a:r>
              <a:rPr lang="en-AU" sz="3200" dirty="0">
                <a:solidFill>
                  <a:schemeClr val="bg1"/>
                </a:solidFill>
                <a:latin typeface="Times New Roman" charset="0"/>
                <a:ea typeface="Arial" charset="0"/>
              </a:rPr>
              <a:t>Do you not know that we are to judge angels?  How much more, then, matters pertaining to this life!  </a:t>
            </a:r>
            <a:r>
              <a:rPr lang="en-AU" sz="3200" b="1" baseline="30000" dirty="0">
                <a:solidFill>
                  <a:schemeClr val="bg1"/>
                </a:solidFill>
                <a:latin typeface="Times New Roman" charset="0"/>
                <a:ea typeface="Arial" charset="0"/>
              </a:rPr>
              <a:t>4 </a:t>
            </a:r>
            <a:r>
              <a:rPr lang="en-AU" sz="3200" dirty="0">
                <a:solidFill>
                  <a:schemeClr val="bg1"/>
                </a:solidFill>
                <a:latin typeface="Times New Roman" charset="0"/>
                <a:ea typeface="Arial" charset="0"/>
              </a:rPr>
              <a:t>So if you have such cases, why do you lay them before those who have no standing in the church?  </a:t>
            </a:r>
            <a:r>
              <a:rPr lang="en-AU" sz="3200" b="1" baseline="30000" dirty="0">
                <a:solidFill>
                  <a:schemeClr val="bg1"/>
                </a:solidFill>
                <a:latin typeface="Times New Roman" charset="0"/>
                <a:ea typeface="Arial" charset="0"/>
              </a:rPr>
              <a:t>5 </a:t>
            </a:r>
            <a:r>
              <a:rPr lang="en-AU" sz="3200" dirty="0">
                <a:solidFill>
                  <a:schemeClr val="bg1"/>
                </a:solidFill>
                <a:latin typeface="Times New Roman" charset="0"/>
                <a:ea typeface="Arial" charset="0"/>
              </a:rPr>
              <a:t>I say this to your shame.</a:t>
            </a:r>
            <a:r>
              <a:rPr lang="en-GB" sz="3200" dirty="0">
                <a:solidFill>
                  <a:schemeClr val="bg1"/>
                </a:solidFill>
              </a:rPr>
              <a:t> </a:t>
            </a:r>
            <a:endParaRPr lang="en-GB" sz="32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8696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dirty="0">
                <a:solidFill>
                  <a:schemeClr val="bg1"/>
                </a:solidFill>
                <a:latin typeface="Times New Roman" charset="0"/>
                <a:ea typeface="Arial" charset="0"/>
              </a:rPr>
              <a:t>Can it be that there is no one among you wise enough to settle a dispute between the brothers, </a:t>
            </a:r>
            <a:r>
              <a:rPr lang="en-AU" sz="3200" b="1" baseline="30000" dirty="0">
                <a:solidFill>
                  <a:schemeClr val="bg1"/>
                </a:solidFill>
                <a:latin typeface="Times New Roman" charset="0"/>
                <a:ea typeface="Arial" charset="0"/>
              </a:rPr>
              <a:t>6 </a:t>
            </a:r>
            <a:r>
              <a:rPr lang="en-AU" sz="3200" dirty="0">
                <a:solidFill>
                  <a:schemeClr val="bg1"/>
                </a:solidFill>
                <a:latin typeface="Times New Roman" charset="0"/>
                <a:ea typeface="Arial" charset="0"/>
              </a:rPr>
              <a:t>but brother goes to law against brother, and that before unbelievers?  </a:t>
            </a:r>
            <a:r>
              <a:rPr lang="en-AU" sz="3200" b="1" baseline="30000" dirty="0">
                <a:solidFill>
                  <a:schemeClr val="bg1"/>
                </a:solidFill>
                <a:latin typeface="Times New Roman" charset="0"/>
                <a:ea typeface="Arial" charset="0"/>
              </a:rPr>
              <a:t>7 </a:t>
            </a:r>
            <a:r>
              <a:rPr lang="en-AU" sz="3200" dirty="0">
                <a:solidFill>
                  <a:schemeClr val="bg1"/>
                </a:solidFill>
                <a:latin typeface="Times New Roman" charset="0"/>
                <a:ea typeface="Arial" charset="0"/>
              </a:rPr>
              <a:t>To have lawsuits at all with one another is already a defeat for you.  Why not rather suffer wrong?  Why not rather be defrauded?  </a:t>
            </a:r>
            <a:r>
              <a:rPr lang="en-AU" sz="3200" b="1" baseline="30000" dirty="0">
                <a:solidFill>
                  <a:schemeClr val="bg1"/>
                </a:solidFill>
                <a:latin typeface="Times New Roman" charset="0"/>
                <a:ea typeface="Arial" charset="0"/>
              </a:rPr>
              <a:t>8 </a:t>
            </a:r>
            <a:r>
              <a:rPr lang="en-AU" sz="3200" dirty="0">
                <a:solidFill>
                  <a:schemeClr val="bg1"/>
                </a:solidFill>
                <a:latin typeface="Times New Roman" charset="0"/>
                <a:ea typeface="Arial" charset="0"/>
              </a:rPr>
              <a:t>But you yourselves wrong and defraud—even your own brothers! </a:t>
            </a:r>
            <a:endParaRPr lang="en-GB" sz="2800" dirty="0">
              <a:solidFill>
                <a:schemeClr val="bg1"/>
              </a:solidFill>
              <a:effectLst/>
              <a:latin typeface="Calibri" charset="0"/>
              <a:ea typeface="Arial" charset="0"/>
              <a:cs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a:solidFill>
                  <a:schemeClr val="bg1"/>
                </a:solidFill>
                <a:latin typeface="Times New Roman" charset="0"/>
                <a:ea typeface="Arial" charset="0"/>
              </a:rPr>
              <a:t>9 </a:t>
            </a:r>
            <a:r>
              <a:rPr lang="en-AU" sz="3200">
                <a:solidFill>
                  <a:schemeClr val="bg1"/>
                </a:solidFill>
                <a:latin typeface="Times New Roman" charset="0"/>
                <a:ea typeface="Arial" charset="0"/>
              </a:rPr>
              <a:t>Or do you not know that the unrighteous will not inherit the kingdom of God?  </a:t>
            </a:r>
            <a:r>
              <a:rPr lang="en-AU" sz="3200" dirty="0">
                <a:solidFill>
                  <a:schemeClr val="bg1"/>
                </a:solidFill>
                <a:latin typeface="Times New Roman" charset="0"/>
                <a:ea typeface="Arial" charset="0"/>
              </a:rPr>
              <a:t>Do not be deceived:  neither the sexually immoral, nor idolaters, nor adulterers, nor men who practice homosexuality, </a:t>
            </a:r>
            <a:r>
              <a:rPr lang="en-AU" sz="3200" b="1" baseline="30000" dirty="0">
                <a:solidFill>
                  <a:schemeClr val="bg1"/>
                </a:solidFill>
                <a:latin typeface="Times New Roman" charset="0"/>
                <a:ea typeface="Arial" charset="0"/>
              </a:rPr>
              <a:t>10 </a:t>
            </a:r>
            <a:r>
              <a:rPr lang="en-AU" sz="3200" dirty="0">
                <a:solidFill>
                  <a:schemeClr val="bg1"/>
                </a:solidFill>
                <a:latin typeface="Times New Roman" charset="0"/>
                <a:ea typeface="Arial" charset="0"/>
              </a:rPr>
              <a:t>nor thieves, nor the greedy, nor drunkards, nor revilers, nor swindlers will inherit the kingdom of God.  </a:t>
            </a:r>
            <a:r>
              <a:rPr lang="en-AU" sz="3200" b="1" baseline="30000" dirty="0">
                <a:solidFill>
                  <a:schemeClr val="bg1"/>
                </a:solidFill>
                <a:latin typeface="Times New Roman" charset="0"/>
                <a:ea typeface="Arial" charset="0"/>
              </a:rPr>
              <a:t>11 </a:t>
            </a:r>
            <a:r>
              <a:rPr lang="en-AU" sz="3200" dirty="0">
                <a:solidFill>
                  <a:schemeClr val="bg1"/>
                </a:solidFill>
                <a:latin typeface="Times New Roman" charset="0"/>
                <a:ea typeface="Arial" charset="0"/>
              </a:rPr>
              <a:t>And such were some of you.  But you were washed, you were sanctified, you were justified in the name of the Lord Jesus Christ and by the Spirit of our God.</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48746" y="121196"/>
            <a:ext cx="7056784" cy="523220"/>
          </a:xfrm>
          <a:prstGeom prst="rect">
            <a:avLst/>
          </a:prstGeom>
          <a:noFill/>
          <a:ln w="22225">
            <a:solidFill>
              <a:schemeClr val="bg1"/>
            </a:solidFill>
          </a:ln>
        </p:spPr>
        <p:txBody>
          <a:bodyPr wrap="square" rtlCol="0">
            <a:spAutoFit/>
          </a:bodyPr>
          <a:lstStyle/>
          <a:p>
            <a:pPr algn="ctr"/>
            <a:r>
              <a:rPr lang="en-AU" sz="2800" dirty="0">
                <a:solidFill>
                  <a:schemeClr val="bg1"/>
                </a:solidFill>
                <a:sym typeface="Wingdings 2" charset="2"/>
              </a:rPr>
              <a:t></a:t>
            </a:r>
            <a:r>
              <a:rPr lang="en-GB" sz="2800" dirty="0">
                <a:solidFill>
                  <a:schemeClr val="bg1"/>
                </a:solidFill>
              </a:rPr>
              <a:t> </a:t>
            </a:r>
            <a:r>
              <a:rPr lang="en-US" sz="2800" spc="60" dirty="0" smtClean="0">
                <a:solidFill>
                  <a:schemeClr val="bg1"/>
                </a:solidFill>
                <a:latin typeface="Arial" charset="0"/>
                <a:ea typeface="Arial" charset="0"/>
                <a:cs typeface="Arial" charset="0"/>
              </a:rPr>
              <a:t>  Don’t take other Christians to court</a:t>
            </a:r>
            <a:endParaRPr lang="en-AU" sz="2800" spc="60" dirty="0" smtClean="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161382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8374" y="0"/>
            <a:ext cx="3207482"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Recap of Chapter 5</a:t>
            </a:r>
            <a:endParaRPr lang="en-AU" sz="2400" dirty="0" smtClean="0">
              <a:solidFill>
                <a:srgbClr val="FFFF00"/>
              </a:solidFill>
              <a:latin typeface="Times New Roman" charset="0"/>
              <a:ea typeface="Times New Roman" charset="0"/>
              <a:cs typeface="Times New Roman" charset="0"/>
            </a:endParaRPr>
          </a:p>
        </p:txBody>
      </p:sp>
      <p:sp>
        <p:nvSpPr>
          <p:cNvPr id="2" name="TextBox 1"/>
          <p:cNvSpPr txBox="1"/>
          <p:nvPr/>
        </p:nvSpPr>
        <p:spPr>
          <a:xfrm>
            <a:off x="1875488" y="480563"/>
            <a:ext cx="6624736" cy="461665"/>
          </a:xfrm>
          <a:prstGeom prst="rect">
            <a:avLst/>
          </a:prstGeom>
          <a:noFill/>
        </p:spPr>
        <p:txBody>
          <a:bodyPr wrap="square" rtlCol="0">
            <a:spAutoFit/>
          </a:bodyPr>
          <a:lstStyle/>
          <a:p>
            <a:r>
              <a:rPr lang="en-AU" sz="2400" b="1" dirty="0" smtClean="0">
                <a:solidFill>
                  <a:srgbClr val="FFFF00"/>
                </a:solidFill>
              </a:rPr>
              <a:t>Don’t judge    </a:t>
            </a:r>
            <a:r>
              <a:rPr lang="en-AU" sz="2400" b="1" u="sng" dirty="0" smtClean="0">
                <a:solidFill>
                  <a:srgbClr val="FFFF00"/>
                </a:solidFill>
              </a:rPr>
              <a:t>vs</a:t>
            </a:r>
            <a:r>
              <a:rPr lang="en-AU" sz="2400" b="1" dirty="0" smtClean="0">
                <a:solidFill>
                  <a:srgbClr val="FFFF00"/>
                </a:solidFill>
              </a:rPr>
              <a:t>   Do judge</a:t>
            </a:r>
            <a:endParaRPr lang="en-AU" sz="2400" b="1" dirty="0">
              <a:solidFill>
                <a:srgbClr val="FFFF00"/>
              </a:solidFill>
            </a:endParaRPr>
          </a:p>
        </p:txBody>
      </p:sp>
      <p:sp>
        <p:nvSpPr>
          <p:cNvPr id="10" name="TextBox 9"/>
          <p:cNvSpPr txBox="1"/>
          <p:nvPr/>
        </p:nvSpPr>
        <p:spPr>
          <a:xfrm>
            <a:off x="-32725" y="895041"/>
            <a:ext cx="9087847" cy="707886"/>
          </a:xfrm>
          <a:prstGeom prst="rect">
            <a:avLst/>
          </a:prstGeom>
          <a:noFill/>
        </p:spPr>
        <p:txBody>
          <a:bodyPr wrap="square" rtlCol="0">
            <a:spAutoFit/>
          </a:bodyPr>
          <a:lstStyle/>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Individuals / factions in a church are </a:t>
            </a:r>
            <a:r>
              <a:rPr lang="en-AU" sz="2000" u="sng" dirty="0" smtClean="0">
                <a:solidFill>
                  <a:schemeClr val="bg1"/>
                </a:solidFill>
                <a:latin typeface="Times New Roman" charset="0"/>
                <a:ea typeface="Times New Roman" charset="0"/>
                <a:cs typeface="Times New Roman" charset="0"/>
              </a:rPr>
              <a:t>not</a:t>
            </a:r>
            <a:r>
              <a:rPr lang="en-AU" sz="2000" dirty="0" smtClean="0">
                <a:solidFill>
                  <a:schemeClr val="bg1"/>
                </a:solidFill>
                <a:latin typeface="Times New Roman" charset="0"/>
                <a:ea typeface="Times New Roman" charset="0"/>
                <a:cs typeface="Times New Roman" charset="0"/>
              </a:rPr>
              <a:t> to judge.  The Church united, </a:t>
            </a:r>
            <a:r>
              <a:rPr lang="en-AU" sz="2000" u="sng" dirty="0" smtClean="0">
                <a:solidFill>
                  <a:schemeClr val="bg1"/>
                </a:solidFill>
                <a:latin typeface="Times New Roman" charset="0"/>
                <a:ea typeface="Times New Roman" charset="0"/>
                <a:cs typeface="Times New Roman" charset="0"/>
              </a:rPr>
              <a:t>are</a:t>
            </a:r>
            <a:r>
              <a:rPr lang="en-AU" sz="2000" dirty="0" smtClean="0">
                <a:solidFill>
                  <a:schemeClr val="bg1"/>
                </a:solidFill>
                <a:latin typeface="Times New Roman" charset="0"/>
                <a:ea typeface="Times New Roman" charset="0"/>
                <a:cs typeface="Times New Roman" charset="0"/>
              </a:rPr>
              <a:t> to judge</a:t>
            </a:r>
          </a:p>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Debatable matters </a:t>
            </a:r>
            <a:r>
              <a:rPr lang="en-AU" sz="2000" b="1" u="sng" dirty="0" smtClean="0">
                <a:solidFill>
                  <a:schemeClr val="bg1"/>
                </a:solidFill>
                <a:latin typeface="Times New Roman" charset="0"/>
                <a:ea typeface="Times New Roman" charset="0"/>
                <a:cs typeface="Times New Roman" charset="0"/>
              </a:rPr>
              <a:t>vs</a:t>
            </a:r>
            <a:r>
              <a:rPr lang="en-AU" sz="2000" dirty="0" smtClean="0">
                <a:solidFill>
                  <a:schemeClr val="bg1"/>
                </a:solidFill>
                <a:latin typeface="Times New Roman" charset="0"/>
                <a:ea typeface="Times New Roman" charset="0"/>
                <a:cs typeface="Times New Roman" charset="0"/>
              </a:rPr>
              <a:t> when behaviour is indisputably outrageous.  </a:t>
            </a:r>
          </a:p>
        </p:txBody>
      </p:sp>
      <p:sp>
        <p:nvSpPr>
          <p:cNvPr id="11" name="TextBox 10"/>
          <p:cNvSpPr txBox="1"/>
          <p:nvPr/>
        </p:nvSpPr>
        <p:spPr>
          <a:xfrm>
            <a:off x="4516067" y="1602927"/>
            <a:ext cx="4355976" cy="400110"/>
          </a:xfrm>
          <a:prstGeom prst="rect">
            <a:avLst/>
          </a:prstGeom>
          <a:noFill/>
          <a:ln>
            <a:solidFill>
              <a:srgbClr val="FFFF00"/>
            </a:solidFill>
          </a:ln>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Blatant</a:t>
            </a:r>
            <a:r>
              <a:rPr lang="en-US" sz="2000" smtClean="0">
                <a:solidFill>
                  <a:srgbClr val="FFFF00"/>
                </a:solidFill>
                <a:latin typeface="Times New Roman" charset="0"/>
                <a:ea typeface="Times New Roman" charset="0"/>
                <a:cs typeface="Times New Roman" charset="0"/>
              </a:rPr>
              <a:t>, unrepentant, no ‘grey’ areas.</a:t>
            </a:r>
            <a:endParaRPr lang="en-US" sz="20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568671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48746" y="121196"/>
            <a:ext cx="7056784" cy="523220"/>
          </a:xfrm>
          <a:prstGeom prst="rect">
            <a:avLst/>
          </a:prstGeom>
          <a:noFill/>
          <a:ln w="22225">
            <a:solidFill>
              <a:srgbClr val="FFFF00"/>
            </a:solidFill>
          </a:ln>
        </p:spPr>
        <p:txBody>
          <a:bodyPr wrap="square" rtlCol="0">
            <a:spAutoFit/>
          </a:bodyPr>
          <a:lstStyle/>
          <a:p>
            <a:pPr algn="ctr"/>
            <a:r>
              <a:rPr lang="en-AU" sz="2800" dirty="0">
                <a:solidFill>
                  <a:srgbClr val="FFFF00"/>
                </a:solidFill>
                <a:sym typeface="Wingdings 2" charset="2"/>
              </a:rPr>
              <a:t></a:t>
            </a:r>
            <a:r>
              <a:rPr lang="en-GB" sz="2800" dirty="0">
                <a:solidFill>
                  <a:srgbClr val="FFFF00"/>
                </a:solidFill>
              </a:rPr>
              <a:t> </a:t>
            </a:r>
            <a:r>
              <a:rPr lang="en-US" sz="2800" spc="60" dirty="0" smtClean="0">
                <a:solidFill>
                  <a:srgbClr val="FFFF00"/>
                </a:solidFill>
                <a:latin typeface="Arial" charset="0"/>
                <a:ea typeface="Arial" charset="0"/>
                <a:cs typeface="Arial" charset="0"/>
              </a:rPr>
              <a:t>  Don’t take other Christians to court</a:t>
            </a:r>
            <a:endParaRPr lang="en-AU" sz="2800" spc="60" dirty="0" smtClean="0">
              <a:solidFill>
                <a:srgbClr val="FFFF00"/>
              </a:solidFill>
              <a:latin typeface="Arial" charset="0"/>
              <a:ea typeface="Arial" charset="0"/>
              <a:cs typeface="Arial" charset="0"/>
            </a:endParaRPr>
          </a:p>
        </p:txBody>
      </p:sp>
      <p:sp>
        <p:nvSpPr>
          <p:cNvPr id="4" name="TextBox 3"/>
          <p:cNvSpPr txBox="1"/>
          <p:nvPr/>
        </p:nvSpPr>
        <p:spPr>
          <a:xfrm>
            <a:off x="0" y="662570"/>
            <a:ext cx="9036496" cy="1200329"/>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As a church, there should be enough Holy Spirit inspired wisdom, to settle disputes between members</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Christian values are very different to the values of the world</a:t>
            </a:r>
            <a:endParaRPr lang="en-AU" sz="24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13118" y="1777380"/>
            <a:ext cx="5688632" cy="523220"/>
          </a:xfrm>
          <a:prstGeom prst="rect">
            <a:avLst/>
          </a:prstGeom>
          <a:noFill/>
          <a:ln w="22225">
            <a:noFill/>
          </a:ln>
        </p:spPr>
        <p:txBody>
          <a:bodyPr wrap="square" rtlCol="0">
            <a:spAutoFit/>
          </a:bodyPr>
          <a:lstStyle/>
          <a:p>
            <a:r>
              <a:rPr lang="en-US" sz="2800" dirty="0" smtClean="0">
                <a:solidFill>
                  <a:srgbClr val="FFFF00"/>
                </a:solidFill>
                <a:latin typeface="Times New Roman" charset="0"/>
                <a:ea typeface="Times New Roman" charset="0"/>
                <a:cs typeface="Times New Roman" charset="0"/>
                <a:sym typeface="Wingdings 2" charset="2"/>
              </a:rPr>
              <a:t>Getting to the Root of the Problem</a:t>
            </a:r>
            <a:endParaRPr lang="en-AU" sz="2800" spc="6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19539" y="2213622"/>
            <a:ext cx="903649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Some members thought of themselves as “spiritually superior”</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They made a “big deal” out of debatable issues, but:</a:t>
            </a:r>
            <a:endParaRPr lang="en-AU" sz="240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24444" y="2977709"/>
            <a:ext cx="9124461" cy="477054"/>
          </a:xfrm>
          <a:prstGeom prst="rect">
            <a:avLst/>
          </a:prstGeom>
          <a:noFill/>
          <a:ln w="15875">
            <a:noFill/>
          </a:ln>
        </p:spPr>
        <p:txBody>
          <a:bodyPr wrap="square" rtlCol="0">
            <a:spAutoFit/>
          </a:bodyPr>
          <a:lstStyle/>
          <a:p>
            <a:r>
              <a:rPr lang="en-US" sz="2500" smtClean="0">
                <a:solidFill>
                  <a:srgbClr val="FFFF00"/>
                </a:solidFill>
                <a:latin typeface="Times New Roman" charset="0"/>
                <a:ea typeface="Times New Roman" charset="0"/>
                <a:cs typeface="Times New Roman" charset="0"/>
              </a:rPr>
              <a:t>Neglected </a:t>
            </a:r>
            <a:r>
              <a:rPr lang="en-US" sz="2500" dirty="0" smtClean="0">
                <a:solidFill>
                  <a:srgbClr val="FFFF00"/>
                </a:solidFill>
                <a:latin typeface="Times New Roman" charset="0"/>
                <a:ea typeface="Times New Roman" charset="0"/>
                <a:cs typeface="Times New Roman" charset="0"/>
              </a:rPr>
              <a:t>some of the most basic and foundational teachings of Jesus</a:t>
            </a:r>
            <a:endParaRPr lang="en-AU" sz="25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467544" y="3395358"/>
            <a:ext cx="158417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Love</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Forgive</a:t>
            </a:r>
          </a:p>
        </p:txBody>
      </p:sp>
      <p:sp>
        <p:nvSpPr>
          <p:cNvPr id="9" name="TextBox 8"/>
          <p:cNvSpPr txBox="1"/>
          <p:nvPr/>
        </p:nvSpPr>
        <p:spPr>
          <a:xfrm>
            <a:off x="2123728" y="3361556"/>
            <a:ext cx="355178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Turn the other cheek</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Give your cloak as well</a:t>
            </a:r>
            <a:endParaRPr lang="en-US" sz="24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5575750" y="3361556"/>
            <a:ext cx="355178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Don’t retaliate</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Give up our ‘rights’</a:t>
            </a:r>
            <a:endParaRPr lang="en-US" sz="2400" dirty="0" smtClean="0">
              <a:solidFill>
                <a:schemeClr val="bg1"/>
              </a:solidFill>
              <a:latin typeface="Times New Roman" charset="0"/>
              <a:ea typeface="Times New Roman" charset="0"/>
              <a:cs typeface="Times New Roman" charset="0"/>
            </a:endParaRPr>
          </a:p>
        </p:txBody>
      </p:sp>
      <p:sp>
        <p:nvSpPr>
          <p:cNvPr id="12" name="Text Box 4"/>
          <p:cNvSpPr txBox="1">
            <a:spLocks noChangeArrowheads="1"/>
          </p:cNvSpPr>
          <p:nvPr/>
        </p:nvSpPr>
        <p:spPr bwMode="auto">
          <a:xfrm>
            <a:off x="181302" y="4297660"/>
            <a:ext cx="8712968" cy="1246495"/>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500" b="1" baseline="30000" dirty="0" smtClean="0">
                <a:solidFill>
                  <a:schemeClr val="bg1"/>
                </a:solidFill>
                <a:latin typeface="Comic Sans MS" charset="0"/>
                <a:ea typeface="Comic Sans MS" charset="0"/>
                <a:cs typeface="Comic Sans MS" charset="0"/>
              </a:rPr>
              <a:t>7</a:t>
            </a:r>
            <a:r>
              <a:rPr lang="en-AU" sz="2500" b="1" baseline="30000" dirty="0">
                <a:solidFill>
                  <a:schemeClr val="bg1"/>
                </a:solidFill>
                <a:latin typeface="Comic Sans MS" charset="0"/>
                <a:ea typeface="Comic Sans MS" charset="0"/>
                <a:cs typeface="Comic Sans MS" charset="0"/>
              </a:rPr>
              <a:t> </a:t>
            </a:r>
            <a:r>
              <a:rPr lang="en-AU" sz="2500" dirty="0">
                <a:solidFill>
                  <a:schemeClr val="bg1"/>
                </a:solidFill>
                <a:latin typeface="Comic Sans MS" charset="0"/>
                <a:ea typeface="Comic Sans MS" charset="0"/>
                <a:cs typeface="Comic Sans MS" charset="0"/>
              </a:rPr>
              <a:t>To have lawsuits at all with one another is already a defeat for you.  Why not rather suffer wrong?  Why not rather be defrauded</a:t>
            </a:r>
            <a:r>
              <a:rPr lang="en-AU" sz="2500" dirty="0" smtClean="0">
                <a:solidFill>
                  <a:schemeClr val="bg1"/>
                </a:solidFill>
                <a:latin typeface="Comic Sans MS" charset="0"/>
                <a:ea typeface="Comic Sans MS" charset="0"/>
                <a:cs typeface="Comic Sans MS" charset="0"/>
              </a:rPr>
              <a:t>?</a:t>
            </a:r>
            <a:endParaRPr lang="en-GB" sz="25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p:bldP spid="6" grpId="0"/>
      <p:bldP spid="7" grpId="0" build="p"/>
      <p:bldP spid="8" grpId="0"/>
      <p:bldP spid="9" grpId="0"/>
      <p:bldP spid="10" grpId="0"/>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883" y="-94828"/>
            <a:ext cx="5688632" cy="523220"/>
          </a:xfrm>
          <a:prstGeom prst="rect">
            <a:avLst/>
          </a:prstGeom>
          <a:noFill/>
          <a:ln w="22225">
            <a:noFill/>
          </a:ln>
        </p:spPr>
        <p:txBody>
          <a:bodyPr wrap="square" rtlCol="0">
            <a:spAutoFit/>
          </a:bodyPr>
          <a:lstStyle/>
          <a:p>
            <a:r>
              <a:rPr lang="en-US" sz="2800" dirty="0" smtClean="0">
                <a:solidFill>
                  <a:srgbClr val="FFFF00"/>
                </a:solidFill>
                <a:latin typeface="Times New Roman" charset="0"/>
                <a:ea typeface="Times New Roman" charset="0"/>
                <a:cs typeface="Times New Roman" charset="0"/>
                <a:sym typeface="Wingdings 2" charset="2"/>
              </a:rPr>
              <a:t>Getting to the Root of the Problem</a:t>
            </a:r>
            <a:endParaRPr lang="en-AU" sz="2800" spc="6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14774" y="341414"/>
            <a:ext cx="903649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Some members thought of themselves as “spiritually superior”</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They made a “big deal” out of debatable issues, but:</a:t>
            </a:r>
            <a:endParaRPr lang="en-AU" sz="240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29209" y="1105501"/>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Neglected some of the most basic and foundational teachings of Jesus</a:t>
            </a:r>
            <a:endParaRPr lang="en-AU" sz="25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462779" y="1523150"/>
            <a:ext cx="158417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Love</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Forgive</a:t>
            </a:r>
          </a:p>
        </p:txBody>
      </p:sp>
      <p:sp>
        <p:nvSpPr>
          <p:cNvPr id="9" name="TextBox 8"/>
          <p:cNvSpPr txBox="1"/>
          <p:nvPr/>
        </p:nvSpPr>
        <p:spPr>
          <a:xfrm>
            <a:off x="2118963" y="1489348"/>
            <a:ext cx="355178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Turn the other cheek</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Give your cloak as well</a:t>
            </a:r>
            <a:endParaRPr lang="en-US" sz="24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5570985" y="1489348"/>
            <a:ext cx="3551786"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Don’t retaliate</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Give up our ‘rights’</a:t>
            </a:r>
            <a:endParaRPr lang="en-US" sz="2400" dirty="0" smtClean="0">
              <a:solidFill>
                <a:schemeClr val="bg1"/>
              </a:solidFill>
              <a:latin typeface="Times New Roman" charset="0"/>
              <a:ea typeface="Times New Roman" charset="0"/>
              <a:cs typeface="Times New Roman" charset="0"/>
            </a:endParaRPr>
          </a:p>
        </p:txBody>
      </p:sp>
      <p:sp>
        <p:nvSpPr>
          <p:cNvPr id="12" name="Text Box 4"/>
          <p:cNvSpPr txBox="1">
            <a:spLocks noChangeArrowheads="1"/>
          </p:cNvSpPr>
          <p:nvPr/>
        </p:nvSpPr>
        <p:spPr bwMode="auto">
          <a:xfrm>
            <a:off x="14774" y="2354147"/>
            <a:ext cx="9080477" cy="769441"/>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200" b="1" baseline="30000" dirty="0" smtClean="0">
                <a:solidFill>
                  <a:schemeClr val="bg1"/>
                </a:solidFill>
                <a:latin typeface="Comic Sans MS" charset="0"/>
                <a:ea typeface="Comic Sans MS" charset="0"/>
                <a:cs typeface="Comic Sans MS" charset="0"/>
              </a:rPr>
              <a:t>7</a:t>
            </a:r>
            <a:r>
              <a:rPr lang="en-AU" sz="2200" b="1" baseline="30000" dirty="0">
                <a:solidFill>
                  <a:schemeClr val="bg1"/>
                </a:solidFill>
                <a:latin typeface="Comic Sans MS" charset="0"/>
                <a:ea typeface="Comic Sans MS" charset="0"/>
                <a:cs typeface="Comic Sans MS" charset="0"/>
              </a:rPr>
              <a:t> </a:t>
            </a:r>
            <a:r>
              <a:rPr lang="en-AU" sz="2200" dirty="0" smtClean="0">
                <a:solidFill>
                  <a:schemeClr val="bg1"/>
                </a:solidFill>
                <a:latin typeface="Comic Sans MS" charset="0"/>
                <a:ea typeface="Comic Sans MS" charset="0"/>
                <a:cs typeface="Comic Sans MS" charset="0"/>
              </a:rPr>
              <a:t>To have lawsuits at all with one another is already a defeat for you.  Why not rather suffer wrong?  Why not rather be defrauded?</a:t>
            </a:r>
            <a:endParaRPr lang="en-GB" sz="2200" dirty="0">
              <a:solidFill>
                <a:schemeClr val="bg1"/>
              </a:solidFill>
              <a:effectLst/>
              <a:latin typeface="Comic Sans MS" charset="0"/>
              <a:ea typeface="Comic Sans MS" charset="0"/>
              <a:cs typeface="Comic Sans MS" charset="0"/>
            </a:endParaRPr>
          </a:p>
        </p:txBody>
      </p:sp>
      <p:sp>
        <p:nvSpPr>
          <p:cNvPr id="13" name="TextBox 12"/>
          <p:cNvSpPr txBox="1"/>
          <p:nvPr/>
        </p:nvSpPr>
        <p:spPr>
          <a:xfrm>
            <a:off x="-11291" y="3157390"/>
            <a:ext cx="9124461" cy="477054"/>
          </a:xfrm>
          <a:prstGeom prst="rect">
            <a:avLst/>
          </a:prstGeom>
          <a:noFill/>
          <a:ln w="15875">
            <a:noFill/>
          </a:ln>
        </p:spPr>
        <p:txBody>
          <a:bodyPr wrap="square" rtlCol="0">
            <a:spAutoFit/>
          </a:bodyPr>
          <a:lstStyle/>
          <a:p>
            <a:r>
              <a:rPr lang="en-US" sz="2500" dirty="0" smtClean="0">
                <a:solidFill>
                  <a:srgbClr val="FFFF00"/>
                </a:solidFill>
                <a:latin typeface="Comic Sans MS" charset="0"/>
                <a:ea typeface="Comic Sans MS" charset="0"/>
                <a:cs typeface="Comic Sans MS" charset="0"/>
              </a:rPr>
              <a:t>The unrighteous will not inherit the Kingdom of God</a:t>
            </a:r>
            <a:endParaRPr lang="en-AU" sz="2500" dirty="0" smtClean="0">
              <a:solidFill>
                <a:srgbClr val="FFFF00"/>
              </a:solidFill>
              <a:latin typeface="Comic Sans MS" charset="0"/>
              <a:ea typeface="Comic Sans MS" charset="0"/>
              <a:cs typeface="Comic Sans MS" charset="0"/>
            </a:endParaRPr>
          </a:p>
        </p:txBody>
      </p:sp>
      <p:sp>
        <p:nvSpPr>
          <p:cNvPr id="14" name="TextBox 13"/>
          <p:cNvSpPr txBox="1"/>
          <p:nvPr/>
        </p:nvSpPr>
        <p:spPr>
          <a:xfrm>
            <a:off x="-914" y="3505572"/>
            <a:ext cx="3564802" cy="1569660"/>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sexually immoral</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Idolaters</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Adulterers</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Practicing Homosexuals</a:t>
            </a:r>
          </a:p>
        </p:txBody>
      </p:sp>
      <p:sp>
        <p:nvSpPr>
          <p:cNvPr id="15" name="TextBox 14"/>
          <p:cNvSpPr txBox="1"/>
          <p:nvPr/>
        </p:nvSpPr>
        <p:spPr>
          <a:xfrm>
            <a:off x="2886743" y="3505572"/>
            <a:ext cx="2016225" cy="1200329"/>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Thieves</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The greedy</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Drunkards</a:t>
            </a:r>
          </a:p>
        </p:txBody>
      </p:sp>
      <p:sp>
        <p:nvSpPr>
          <p:cNvPr id="16" name="TextBox 15"/>
          <p:cNvSpPr txBox="1"/>
          <p:nvPr/>
        </p:nvSpPr>
        <p:spPr>
          <a:xfrm>
            <a:off x="4778423" y="3501993"/>
            <a:ext cx="4334747" cy="1200329"/>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Revilers ( speak abusively with scorn/criticism)</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Swindlers</a:t>
            </a:r>
            <a:endParaRPr lang="en-US" sz="24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4139952" y="4601796"/>
            <a:ext cx="4331975" cy="477054"/>
          </a:xfrm>
          <a:prstGeom prst="rect">
            <a:avLst/>
          </a:prstGeom>
          <a:noFill/>
          <a:ln w="15875">
            <a:solidFill>
              <a:srgbClr val="FFFF66"/>
            </a:solidFill>
          </a:ln>
        </p:spPr>
        <p:txBody>
          <a:bodyPr wrap="square" rtlCol="0">
            <a:spAutoFit/>
          </a:bodyPr>
          <a:lstStyle/>
          <a:p>
            <a:r>
              <a:rPr lang="en-US" sz="2500" smtClean="0">
                <a:solidFill>
                  <a:srgbClr val="FFFF00"/>
                </a:solidFill>
                <a:latin typeface="Times New Roman" charset="0"/>
                <a:ea typeface="Times New Roman" charset="0"/>
                <a:cs typeface="Times New Roman" charset="0"/>
              </a:rPr>
              <a:t>As we were before being saved</a:t>
            </a:r>
            <a:endParaRPr lang="en-AU" sz="2500" dirty="0" smtClean="0">
              <a:solidFill>
                <a:srgbClr val="FFFF00"/>
              </a:solidFill>
              <a:latin typeface="Times New Roman" charset="0"/>
              <a:ea typeface="Times New Roman" charset="0"/>
              <a:cs typeface="Times New Roman" charset="0"/>
            </a:endParaRPr>
          </a:p>
        </p:txBody>
      </p:sp>
      <p:sp>
        <p:nvSpPr>
          <p:cNvPr id="18" name="TextBox 17"/>
          <p:cNvSpPr txBox="1"/>
          <p:nvPr/>
        </p:nvSpPr>
        <p:spPr>
          <a:xfrm>
            <a:off x="0" y="5200276"/>
            <a:ext cx="9124461"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Don’t behave like the </a:t>
            </a:r>
            <a:r>
              <a:rPr lang="en-US" sz="2400" b="1" dirty="0" smtClean="0">
                <a:solidFill>
                  <a:srgbClr val="FFFF00"/>
                </a:solidFill>
                <a:latin typeface="Times New Roman" charset="0"/>
                <a:ea typeface="Times New Roman" charset="0"/>
                <a:cs typeface="Times New Roman" charset="0"/>
              </a:rPr>
              <a:t>un</a:t>
            </a:r>
            <a:r>
              <a:rPr lang="en-US" sz="2400" dirty="0" smtClean="0">
                <a:solidFill>
                  <a:srgbClr val="FFFF00"/>
                </a:solidFill>
                <a:latin typeface="Times New Roman" charset="0"/>
                <a:ea typeface="Times New Roman" charset="0"/>
                <a:cs typeface="Times New Roman" charset="0"/>
              </a:rPr>
              <a:t>righteous</a:t>
            </a:r>
            <a:r>
              <a:rPr lang="en-US" sz="2400" smtClean="0">
                <a:solidFill>
                  <a:srgbClr val="FFFF00"/>
                </a:solidFill>
                <a:latin typeface="Times New Roman" charset="0"/>
                <a:ea typeface="Times New Roman" charset="0"/>
                <a:cs typeface="Times New Roman" charset="0"/>
              </a:rPr>
              <a:t>.   </a:t>
            </a:r>
            <a:r>
              <a:rPr lang="en-US" sz="2400" dirty="0" smtClean="0">
                <a:solidFill>
                  <a:srgbClr val="FFFF00"/>
                </a:solidFill>
                <a:latin typeface="Times New Roman" charset="0"/>
                <a:ea typeface="Times New Roman" charset="0"/>
                <a:cs typeface="Times New Roman" charset="0"/>
              </a:rPr>
              <a:t>Deny “self”.   Live by the Spirit</a:t>
            </a:r>
            <a:endParaRPr lang="en-AU" sz="24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1759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5454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a:solidFill>
                  <a:schemeClr val="bg1"/>
                </a:solidFill>
                <a:latin typeface="Comic Sans MS" charset="0"/>
                <a:ea typeface="Arial" charset="0"/>
                <a:cs typeface="Times New Roman" charset="0"/>
              </a:rPr>
              <a:t>John 13:</a:t>
            </a:r>
            <a:r>
              <a:rPr lang="en-US" sz="3200" b="1" baseline="30000" dirty="0">
                <a:solidFill>
                  <a:schemeClr val="bg1"/>
                </a:solidFill>
                <a:latin typeface="Comic Sans MS" charset="0"/>
                <a:ea typeface="Arial" charset="0"/>
                <a:cs typeface="Arial" charset="0"/>
              </a:rPr>
              <a:t>34 </a:t>
            </a:r>
            <a:r>
              <a:rPr lang="en-US" sz="3200" dirty="0">
                <a:solidFill>
                  <a:schemeClr val="bg1"/>
                </a:solidFill>
                <a:latin typeface="Comic Sans MS" charset="0"/>
                <a:ea typeface="Arial" charset="0"/>
                <a:cs typeface="Times New Roman" charset="0"/>
              </a:rPr>
              <a:t>A new commandment I give to you, that you love one another:  just as I have loved you, you also are to love one another.  </a:t>
            </a:r>
            <a:r>
              <a:rPr lang="en-US" sz="3200" b="1" baseline="30000" dirty="0">
                <a:solidFill>
                  <a:schemeClr val="bg1"/>
                </a:solidFill>
                <a:latin typeface="Comic Sans MS" charset="0"/>
                <a:ea typeface="Arial" charset="0"/>
                <a:cs typeface="Arial" charset="0"/>
              </a:rPr>
              <a:t>35 </a:t>
            </a:r>
            <a:r>
              <a:rPr lang="en-US" sz="3200" dirty="0">
                <a:solidFill>
                  <a:schemeClr val="bg1"/>
                </a:solidFill>
                <a:latin typeface="Comic Sans MS" charset="0"/>
                <a:ea typeface="Arial" charset="0"/>
                <a:cs typeface="Times New Roman" charset="0"/>
              </a:rPr>
              <a:t>By this all people will know that you are my disciples, if you have love for one another.”</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387655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57173</TotalTime>
  <Words>291</Words>
  <Application>Microsoft Macintosh PowerPoint</Application>
  <PresentationFormat>On-screen Show (16:10)</PresentationFormat>
  <Paragraphs>51</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Comic Sans MS</vt:lpstr>
      <vt:lpstr>Times New Roman</vt:lpstr>
      <vt:lpstr>Wingdings 2</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757</cp:revision>
  <cp:lastPrinted>2017-12-22T06:28:40Z</cp:lastPrinted>
  <dcterms:created xsi:type="dcterms:W3CDTF">2016-11-04T06:28:01Z</dcterms:created>
  <dcterms:modified xsi:type="dcterms:W3CDTF">2017-12-22T06:32:56Z</dcterms:modified>
</cp:coreProperties>
</file>